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986" r:id="rId3"/>
    <p:sldId id="991" r:id="rId4"/>
    <p:sldId id="992" r:id="rId5"/>
    <p:sldId id="993" r:id="rId6"/>
    <p:sldId id="987" r:id="rId7"/>
    <p:sldId id="989" r:id="rId8"/>
    <p:sldId id="990" r:id="rId9"/>
    <p:sldId id="988" r:id="rId10"/>
    <p:sldId id="994"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3  Our animal friends</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zh-CN" altLang="en-US" sz="4000" dirty="0">
                <a:solidFill>
                  <a:prstClr val="black"/>
                </a:solidFill>
                <a:cs typeface="Times New Roman" panose="02020603050405020304" pitchFamily="18" charset="0"/>
              </a:rPr>
              <a:t>主题阅读提优</a:t>
            </a:r>
            <a:r>
              <a:rPr lang="en-US" altLang="zh-CN" sz="4000" dirty="0">
                <a:solidFill>
                  <a:prstClr val="black"/>
                </a:solidFill>
                <a:cs typeface="Times New Roman" panose="02020603050405020304" pitchFamily="18" charset="0"/>
              </a:rPr>
              <a:t>(1)  Reading</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339650"/>
          </a:xfrm>
        </p:spPr>
        <p:txBody>
          <a:bodyPr/>
          <a:lstStyle/>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friends don’t want Tortoise to cross the river, so the plan is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secret.</a:t>
            </a: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friends make a real bridge for Tortoise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story tells us a friend in need is a friend indeed</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真正地</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512926" y="1939077"/>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文中说动物朋友们有一个秘密计划，最后他们为陆龟搭了桥让他过河，说明他们想给陆龟一个惊喜，不是不想让他过河，故填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504380" y="371703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文中说的桥其实是一棵树，是用树当作桥，不是真的桥，故填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603274" y="486916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这个故事告诉我们患难见真情，故填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949667" y="83671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82638" y="319588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19176" y="4416380"/>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15717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hangingPunct="0">
              <a:spcAft>
                <a:spcPts val="0"/>
              </a:spcAft>
              <a:tabLst>
                <a:tab pos="630555" algn="l"/>
                <a:tab pos="3150870" algn="l"/>
                <a:tab pos="6391275"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阅读短文</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完成表格。</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Dogs are our good friends. They are cute and friendly. They are helpful and can do a lot for us. What can they do</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have a look</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Kevin is a guide dog. It is like the eyes of a blind person. It can help blind people go anywhere they want to go. Kevin is very gentle. It never gets mad.</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Allen is a police dog. It is strong and has a good nose. It can find bad guys by smelling. Allen is very smart. It can also help the policeman save people.</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Richard is a guard. It works for farmers. It can take good care of sheep. Richard guards the farm day and night. When the wolf comes to the farm, Richard will drive it away</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98460" y="1171114"/>
            <a:ext cx="10693290" cy="1944216"/>
          </a:xfrm>
          <a:prstGeom prst="rect">
            <a:avLst/>
          </a:prstGeom>
        </p:spPr>
      </p:pic>
      <p:sp>
        <p:nvSpPr>
          <p:cNvPr id="2" name="内容占位符 1"/>
          <p:cNvSpPr>
            <a:spLocks noGrp="1"/>
          </p:cNvSpPr>
          <p:nvPr>
            <p:ph idx="1"/>
          </p:nvPr>
        </p:nvSpPr>
        <p:spPr>
          <a:xfrm>
            <a:off x="360854" y="1047444"/>
            <a:ext cx="11485848" cy="194950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guide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ɡa</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指导</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带领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blind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失明的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gentle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ʒ</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温和的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温柔的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mæd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疯狂的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发疯的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guard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ɡɑ</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警卫</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drive ... away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赶走</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345708" y="1085432"/>
            <a:ext cx="1886704" cy="654970"/>
          </a:xfrm>
          <a:prstGeom prst="rect">
            <a:avLst/>
          </a:prstGeom>
        </p:spPr>
      </p:pic>
    </p:spTree>
    <p:extLst>
      <p:ext uri="{BB962C8B-B14F-4D97-AF65-F5344CB8AC3E}">
        <p14:creationId xmlns:p14="http://schemas.microsoft.com/office/powerpoint/2010/main" val="1837198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24433" y="1052737"/>
            <a:ext cx="11459406" cy="576064"/>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078088372"/>
              </p:ext>
            </p:extLst>
          </p:nvPr>
        </p:nvGraphicFramePr>
        <p:xfrm>
          <a:off x="317474" y="1066382"/>
          <a:ext cx="11466366" cy="4548981"/>
        </p:xfrm>
        <a:graphic>
          <a:graphicData uri="http://schemas.openxmlformats.org/drawingml/2006/table">
            <a:tbl>
              <a:tblPr firstRow="1" firstCol="1" bandRow="1"/>
              <a:tblGrid>
                <a:gridCol w="1176449">
                  <a:extLst>
                    <a:ext uri="{9D8B030D-6E8A-4147-A177-3AD203B41FA5}">
                      <a16:colId xmlns:a16="http://schemas.microsoft.com/office/drawing/2014/main" val="1432019284"/>
                    </a:ext>
                  </a:extLst>
                </a:gridCol>
                <a:gridCol w="2646437">
                  <a:extLst>
                    <a:ext uri="{9D8B030D-6E8A-4147-A177-3AD203B41FA5}">
                      <a16:colId xmlns:a16="http://schemas.microsoft.com/office/drawing/2014/main" val="3914695415"/>
                    </a:ext>
                  </a:extLst>
                </a:gridCol>
                <a:gridCol w="3233515">
                  <a:extLst>
                    <a:ext uri="{9D8B030D-6E8A-4147-A177-3AD203B41FA5}">
                      <a16:colId xmlns:a16="http://schemas.microsoft.com/office/drawing/2014/main" val="3859779601"/>
                    </a:ext>
                  </a:extLst>
                </a:gridCol>
                <a:gridCol w="4409965">
                  <a:extLst>
                    <a:ext uri="{9D8B030D-6E8A-4147-A177-3AD203B41FA5}">
                      <a16:colId xmlns:a16="http://schemas.microsoft.com/office/drawing/2014/main" val="993406392"/>
                    </a:ext>
                  </a:extLst>
                </a:gridCol>
              </a:tblGrid>
              <a:tr h="565745">
                <a:tc>
                  <a:txBody>
                    <a:bodyPr/>
                    <a:lstStyle/>
                    <a:p>
                      <a:pPr algn="ctr" hangingPunct="0">
                        <a:lnSpc>
                          <a:spcPct val="150000"/>
                        </a:lnSpc>
                        <a:spcAft>
                          <a:spcPts val="0"/>
                        </a:spcAft>
                        <a:tabLst>
                          <a:tab pos="630555" algn="l"/>
                          <a:tab pos="3150870" algn="l"/>
                          <a:tab pos="6391275" algn="l"/>
                        </a:tabLst>
                      </a:pPr>
                      <a:r>
                        <a:rPr lang="en-US" sz="25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noFill/>
                  </a:tcPr>
                </a:tc>
                <a:tc>
                  <a:txBody>
                    <a:bodyPr/>
                    <a:lstStyle/>
                    <a:p>
                      <a:pPr algn="ctr" hangingPunct="0">
                        <a:lnSpc>
                          <a:spcPct val="150000"/>
                        </a:lnSpc>
                        <a:spcAft>
                          <a:spcPts val="0"/>
                        </a:spcAft>
                        <a:tabLst>
                          <a:tab pos="630555" algn="l"/>
                          <a:tab pos="3150870" algn="l"/>
                          <a:tab pos="6391275" algn="l"/>
                        </a:tabLst>
                      </a:pP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Job</a:t>
                      </a:r>
                      <a:r>
                        <a:rPr lang="zh-CN" sz="25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5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职业</a:t>
                      </a:r>
                      <a:r>
                        <a:rPr lang="zh-CN" sz="25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noFill/>
                  </a:tcPr>
                </a:tc>
                <a:tc>
                  <a:txBody>
                    <a:bodyPr/>
                    <a:lstStyle/>
                    <a:p>
                      <a:pPr algn="ctr" hangingPunct="0">
                        <a:lnSpc>
                          <a:spcPct val="150000"/>
                        </a:lnSpc>
                        <a:spcAft>
                          <a:spcPts val="0"/>
                        </a:spcAft>
                        <a:tabLst>
                          <a:tab pos="630555" algn="l"/>
                          <a:tab pos="3150870" algn="l"/>
                          <a:tab pos="6391275" algn="l"/>
                        </a:tabLst>
                      </a:pP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Character</a:t>
                      </a:r>
                      <a:r>
                        <a:rPr lang="zh-CN" sz="25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5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特征</a:t>
                      </a:r>
                      <a:r>
                        <a:rPr lang="zh-CN" sz="25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noFill/>
                  </a:tcPr>
                </a:tc>
                <a:tc>
                  <a:txBody>
                    <a:bodyPr/>
                    <a:lstStyle/>
                    <a:p>
                      <a:pPr algn="ctr" hangingPunct="0">
                        <a:lnSpc>
                          <a:spcPct val="150000"/>
                        </a:lnSpc>
                        <a:spcAft>
                          <a:spcPts val="0"/>
                        </a:spcAft>
                        <a:tabLst>
                          <a:tab pos="630555" algn="l"/>
                          <a:tab pos="3150870" algn="l"/>
                          <a:tab pos="6391275" algn="l"/>
                        </a:tabLst>
                      </a:pPr>
                      <a:r>
                        <a:rPr lang="en-US" sz="25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Ability</a:t>
                      </a:r>
                      <a:r>
                        <a:rPr lang="zh-CN" sz="25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5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能力</a:t>
                      </a:r>
                      <a:r>
                        <a:rPr lang="zh-CN" sz="25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FF00"/>
                      </a:solidFill>
                      <a:prstDash val="solid"/>
                      <a:round/>
                      <a:headEnd type="none" w="med" len="med"/>
                      <a:tailEnd type="none" w="med" len="med"/>
                    </a:lnL>
                    <a:lnR>
                      <a:noFill/>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noFill/>
                  </a:tcPr>
                </a:tc>
                <a:extLst>
                  <a:ext uri="{0D108BD9-81ED-4DB2-BD59-A6C34878D82A}">
                    <a16:rowId xmlns:a16="http://schemas.microsoft.com/office/drawing/2014/main" val="2400343849"/>
                  </a:ext>
                </a:extLst>
              </a:tr>
              <a:tr h="565745">
                <a:tc>
                  <a:txBody>
                    <a:bodyPr/>
                    <a:lstStyle/>
                    <a:p>
                      <a:pPr algn="ctr" hangingPunct="0">
                        <a:lnSpc>
                          <a:spcPct val="150000"/>
                        </a:lnSpc>
                        <a:spcAft>
                          <a:spcPts val="0"/>
                        </a:spcAft>
                        <a:tabLst>
                          <a:tab pos="630555" algn="l"/>
                          <a:tab pos="3150870" algn="l"/>
                          <a:tab pos="639127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Kevin</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guide dog</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5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500" dirty="0" smtClean="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sz="25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______________</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5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5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blind people</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FF00"/>
                      </a:solidFill>
                      <a:prstDash val="solid"/>
                      <a:round/>
                      <a:headEnd type="none" w="med" len="med"/>
                      <a:tailEnd type="none" w="med" len="med"/>
                    </a:lnL>
                    <a:lnR>
                      <a:noFill/>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extLst>
                  <a:ext uri="{0D108BD9-81ED-4DB2-BD59-A6C34878D82A}">
                    <a16:rowId xmlns:a16="http://schemas.microsoft.com/office/drawing/2014/main" val="2423875232"/>
                  </a:ext>
                </a:extLst>
              </a:tr>
              <a:tr h="1131491">
                <a:tc>
                  <a:txBody>
                    <a:bodyPr/>
                    <a:lstStyle/>
                    <a:p>
                      <a:pPr algn="ctr" hangingPunct="0">
                        <a:lnSpc>
                          <a:spcPct val="150000"/>
                        </a:lnSpc>
                        <a:spcAft>
                          <a:spcPts val="0"/>
                        </a:spcAft>
                        <a:tabLst>
                          <a:tab pos="630555" algn="l"/>
                          <a:tab pos="3150870" algn="l"/>
                          <a:tab pos="639127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Allen</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a:t>
                      </a:r>
                      <a:r>
                        <a:rPr lang="en-US" sz="25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5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dog</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5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5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smart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find bad guys by </a:t>
                      </a:r>
                      <a:r>
                        <a:rPr lang="en-US" sz="25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500" dirty="0" smtClean="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5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_________</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5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5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people</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FF00"/>
                      </a:solidFill>
                      <a:prstDash val="solid"/>
                      <a:round/>
                      <a:headEnd type="none" w="med" len="med"/>
                      <a:tailEnd type="none" w="med" len="med"/>
                    </a:lnL>
                    <a:lnR>
                      <a:noFill/>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extLst>
                  <a:ext uri="{0D108BD9-81ED-4DB2-BD59-A6C34878D82A}">
                    <a16:rowId xmlns:a16="http://schemas.microsoft.com/office/drawing/2014/main" val="2380219140"/>
                  </a:ext>
                </a:extLst>
              </a:tr>
              <a:tr h="2262981">
                <a:tc>
                  <a:txBody>
                    <a:bodyPr/>
                    <a:lstStyle/>
                    <a:p>
                      <a:pPr algn="ctr" hangingPunct="0">
                        <a:lnSpc>
                          <a:spcPct val="150000"/>
                        </a:lnSpc>
                        <a:spcAft>
                          <a:spcPts val="0"/>
                        </a:spcAft>
                        <a:tabLst>
                          <a:tab pos="630555" algn="l"/>
                          <a:tab pos="3150870" algn="l"/>
                          <a:tab pos="639127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Richard</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a:t>
                      </a:r>
                      <a:r>
                        <a:rPr lang="en-US" sz="25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500" dirty="0" smtClean="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5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____________</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lnBlToTr w="3175" cap="flat" cmpd="sng" algn="ctr">
                      <a:solidFill>
                        <a:srgbClr val="00FF00"/>
                      </a:solidFill>
                      <a:prstDash val="solid"/>
                      <a:round/>
                      <a:headEnd type="none" w="med" len="med"/>
                      <a:tailEnd type="none" w="med" len="med"/>
                    </a:lnBlToTr>
                  </a:tcPr>
                </a:tc>
                <a:tc>
                  <a:txBody>
                    <a:bodyPr/>
                    <a:lstStyle/>
                    <a:p>
                      <a:pPr algn="just" hangingPunct="0">
                        <a:lnSpc>
                          <a:spcPct val="150000"/>
                        </a:lnSpc>
                        <a:spcAft>
                          <a:spcPts val="0"/>
                        </a:spcAft>
                        <a:tabLst>
                          <a:tab pos="630555" algn="l"/>
                          <a:tab pos="3150870" algn="l"/>
                          <a:tab pos="6391275" algn="l"/>
                        </a:tabLst>
                      </a:pPr>
                      <a:r>
                        <a:rPr lang="en-US" sz="2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 for </a:t>
                      </a:r>
                      <a:r>
                        <a:rPr lang="en-US" sz="25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500" dirty="0" smtClean="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5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______________</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 good care of </a:t>
                      </a:r>
                      <a:r>
                        <a:rPr lang="en-US" sz="25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sz="2500" dirty="0" smtClean="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5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_________</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drive the </a:t>
                      </a:r>
                      <a:r>
                        <a:rPr lang="en-US" sz="25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5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away</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FF00"/>
                      </a:solidFill>
                      <a:prstDash val="solid"/>
                      <a:round/>
                      <a:headEnd type="none" w="med" len="med"/>
                      <a:tailEnd type="none" w="med" len="med"/>
                    </a:lnL>
                    <a:lnR>
                      <a:noFill/>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extLst>
                  <a:ext uri="{0D108BD9-81ED-4DB2-BD59-A6C34878D82A}">
                    <a16:rowId xmlns:a16="http://schemas.microsoft.com/office/drawing/2014/main" val="116983797"/>
                  </a:ext>
                </a:extLst>
              </a:tr>
            </a:tbl>
          </a:graphicData>
        </a:graphic>
      </p:graphicFrame>
      <p:sp>
        <p:nvSpPr>
          <p:cNvPr id="2" name="矩形 1"/>
          <p:cNvSpPr/>
          <p:nvPr/>
        </p:nvSpPr>
        <p:spPr>
          <a:xfrm>
            <a:off x="5015086" y="1654438"/>
            <a:ext cx="1005403" cy="477054"/>
          </a:xfrm>
          <a:prstGeom prst="rect">
            <a:avLst/>
          </a:prstGeom>
        </p:spPr>
        <p:txBody>
          <a:bodyPr wrap="none">
            <a:spAutoFit/>
          </a:bodyPr>
          <a:lstStyle/>
          <a:p>
            <a:r>
              <a:rPr lang="en-US" altLang="zh-CN" sz="2500" dirty="0"/>
              <a:t>gentle</a:t>
            </a:r>
            <a:endParaRPr lang="zh-CN" altLang="en-US" sz="2500" dirty="0"/>
          </a:p>
        </p:txBody>
      </p:sp>
      <p:sp>
        <p:nvSpPr>
          <p:cNvPr id="3" name="文本框 2"/>
          <p:cNvSpPr txBox="1"/>
          <p:nvPr/>
        </p:nvSpPr>
        <p:spPr>
          <a:xfrm>
            <a:off x="7894113" y="1618182"/>
            <a:ext cx="772969" cy="477054"/>
          </a:xfrm>
          <a:prstGeom prst="rect">
            <a:avLst/>
          </a:prstGeom>
          <a:noFill/>
        </p:spPr>
        <p:txBody>
          <a:bodyPr wrap="none" rtlCol="0">
            <a:spAutoFit/>
          </a:bodyPr>
          <a:lstStyle/>
          <a:p>
            <a:pPr algn="ctr"/>
            <a:r>
              <a:rPr lang="en-US" altLang="zh-CN" sz="2500" dirty="0"/>
              <a:t>help</a:t>
            </a:r>
            <a:endParaRPr lang="zh-CN" altLang="en-US" sz="2500" b="1" kern="100" dirty="0">
              <a:solidFill>
                <a:srgbClr val="FF0000"/>
              </a:solidFill>
              <a:cs typeface="Times New Roman" panose="02020603050405020304" pitchFamily="18" charset="0"/>
            </a:endParaRPr>
          </a:p>
        </p:txBody>
      </p:sp>
      <p:sp>
        <p:nvSpPr>
          <p:cNvPr id="6" name="文本框 5"/>
          <p:cNvSpPr txBox="1"/>
          <p:nvPr/>
        </p:nvSpPr>
        <p:spPr>
          <a:xfrm>
            <a:off x="2144210" y="2476928"/>
            <a:ext cx="987771" cy="477054"/>
          </a:xfrm>
          <a:prstGeom prst="rect">
            <a:avLst/>
          </a:prstGeom>
          <a:noFill/>
        </p:spPr>
        <p:txBody>
          <a:bodyPr wrap="none" rtlCol="0">
            <a:spAutoFit/>
          </a:bodyPr>
          <a:lstStyle/>
          <a:p>
            <a:pPr algn="ctr"/>
            <a:r>
              <a:rPr lang="en-US" altLang="zh-CN" sz="2500" dirty="0"/>
              <a:t>police</a:t>
            </a:r>
            <a:endParaRPr lang="zh-CN" altLang="en-US" sz="2500" b="1" kern="100" dirty="0">
              <a:solidFill>
                <a:srgbClr val="FF0000"/>
              </a:solidFill>
              <a:cs typeface="Times New Roman" panose="02020603050405020304" pitchFamily="18" charset="0"/>
            </a:endParaRPr>
          </a:p>
        </p:txBody>
      </p:sp>
      <p:sp>
        <p:nvSpPr>
          <p:cNvPr id="7" name="文本框 6"/>
          <p:cNvSpPr txBox="1"/>
          <p:nvPr/>
        </p:nvSpPr>
        <p:spPr>
          <a:xfrm>
            <a:off x="4538619" y="2494020"/>
            <a:ext cx="1052531" cy="477054"/>
          </a:xfrm>
          <a:prstGeom prst="rect">
            <a:avLst/>
          </a:prstGeom>
          <a:noFill/>
        </p:spPr>
        <p:txBody>
          <a:bodyPr wrap="none" rtlCol="0">
            <a:spAutoFit/>
          </a:bodyPr>
          <a:lstStyle/>
          <a:p>
            <a:pPr algn="ctr"/>
            <a:r>
              <a:rPr lang="en-US" altLang="zh-CN" sz="2500" dirty="0"/>
              <a:t>strong</a:t>
            </a:r>
            <a:endParaRPr lang="zh-CN" altLang="en-US" sz="2500" b="1" kern="100" dirty="0">
              <a:solidFill>
                <a:srgbClr val="FF0000"/>
              </a:solidFill>
              <a:cs typeface="Times New Roman" panose="02020603050405020304" pitchFamily="18" charset="0"/>
            </a:endParaRPr>
          </a:p>
        </p:txBody>
      </p:sp>
      <p:sp>
        <p:nvSpPr>
          <p:cNvPr id="8" name="文本框 7"/>
          <p:cNvSpPr txBox="1"/>
          <p:nvPr/>
        </p:nvSpPr>
        <p:spPr>
          <a:xfrm>
            <a:off x="10122171" y="2221956"/>
            <a:ext cx="1327607" cy="477054"/>
          </a:xfrm>
          <a:prstGeom prst="rect">
            <a:avLst/>
          </a:prstGeom>
          <a:noFill/>
        </p:spPr>
        <p:txBody>
          <a:bodyPr wrap="none" rtlCol="0">
            <a:spAutoFit/>
          </a:bodyPr>
          <a:lstStyle/>
          <a:p>
            <a:pPr algn="ctr"/>
            <a:r>
              <a:rPr lang="en-US" altLang="zh-CN" sz="2500" dirty="0"/>
              <a:t>smelling</a:t>
            </a:r>
            <a:endParaRPr lang="zh-CN" altLang="en-US" sz="2500" b="1" kern="100" dirty="0">
              <a:solidFill>
                <a:srgbClr val="FF0000"/>
              </a:solidFill>
              <a:cs typeface="Times New Roman" panose="02020603050405020304" pitchFamily="18" charset="0"/>
            </a:endParaRPr>
          </a:p>
        </p:txBody>
      </p:sp>
      <p:sp>
        <p:nvSpPr>
          <p:cNvPr id="9" name="文本框 8"/>
          <p:cNvSpPr txBox="1"/>
          <p:nvPr/>
        </p:nvSpPr>
        <p:spPr>
          <a:xfrm>
            <a:off x="8001878" y="2823658"/>
            <a:ext cx="772969" cy="477054"/>
          </a:xfrm>
          <a:prstGeom prst="rect">
            <a:avLst/>
          </a:prstGeom>
          <a:noFill/>
        </p:spPr>
        <p:txBody>
          <a:bodyPr wrap="none" rtlCol="0">
            <a:spAutoFit/>
          </a:bodyPr>
          <a:lstStyle/>
          <a:p>
            <a:pPr algn="ctr"/>
            <a:r>
              <a:rPr lang="en-US" altLang="zh-CN" sz="2500" dirty="0"/>
              <a:t>save</a:t>
            </a:r>
            <a:endParaRPr lang="zh-CN" altLang="en-US" sz="2500" b="1" kern="100" dirty="0">
              <a:solidFill>
                <a:srgbClr val="FF0000"/>
              </a:solidFill>
              <a:cs typeface="Times New Roman" panose="02020603050405020304" pitchFamily="18" charset="0"/>
            </a:endParaRPr>
          </a:p>
        </p:txBody>
      </p:sp>
      <p:sp>
        <p:nvSpPr>
          <p:cNvPr id="10" name="文本框 9"/>
          <p:cNvSpPr txBox="1"/>
          <p:nvPr/>
        </p:nvSpPr>
        <p:spPr>
          <a:xfrm>
            <a:off x="2423546" y="4222212"/>
            <a:ext cx="1003801" cy="477054"/>
          </a:xfrm>
          <a:prstGeom prst="rect">
            <a:avLst/>
          </a:prstGeom>
          <a:noFill/>
        </p:spPr>
        <p:txBody>
          <a:bodyPr wrap="none" rtlCol="0">
            <a:spAutoFit/>
          </a:bodyPr>
          <a:lstStyle/>
          <a:p>
            <a:pPr algn="ctr"/>
            <a:r>
              <a:rPr lang="en-US" altLang="zh-CN" sz="2500" dirty="0"/>
              <a:t>guard</a:t>
            </a:r>
            <a:endParaRPr lang="zh-CN" altLang="en-US" sz="2500" b="1" kern="100" dirty="0">
              <a:solidFill>
                <a:srgbClr val="FF0000"/>
              </a:solidFill>
              <a:cs typeface="Times New Roman" panose="02020603050405020304" pitchFamily="18" charset="0"/>
            </a:endParaRPr>
          </a:p>
        </p:txBody>
      </p:sp>
      <p:sp>
        <p:nvSpPr>
          <p:cNvPr id="11" name="文本框 10"/>
          <p:cNvSpPr txBox="1"/>
          <p:nvPr/>
        </p:nvSpPr>
        <p:spPr>
          <a:xfrm>
            <a:off x="9300230" y="3670662"/>
            <a:ext cx="1273104" cy="477054"/>
          </a:xfrm>
          <a:prstGeom prst="rect">
            <a:avLst/>
          </a:prstGeom>
          <a:noFill/>
        </p:spPr>
        <p:txBody>
          <a:bodyPr wrap="none" rtlCol="0">
            <a:spAutoFit/>
          </a:bodyPr>
          <a:lstStyle/>
          <a:p>
            <a:pPr algn="ctr"/>
            <a:r>
              <a:rPr lang="en-US" altLang="zh-CN" sz="2500" dirty="0"/>
              <a:t>farmers</a:t>
            </a:r>
            <a:endParaRPr lang="zh-CN" altLang="en-US" sz="2500" b="1" kern="100" dirty="0">
              <a:solidFill>
                <a:srgbClr val="FF0000"/>
              </a:solidFill>
              <a:cs typeface="Times New Roman" panose="02020603050405020304" pitchFamily="18" charset="0"/>
            </a:endParaRPr>
          </a:p>
        </p:txBody>
      </p:sp>
      <p:sp>
        <p:nvSpPr>
          <p:cNvPr id="12" name="文本框 11"/>
          <p:cNvSpPr txBox="1"/>
          <p:nvPr/>
        </p:nvSpPr>
        <p:spPr>
          <a:xfrm>
            <a:off x="10253419" y="4191810"/>
            <a:ext cx="950901" cy="477054"/>
          </a:xfrm>
          <a:prstGeom prst="rect">
            <a:avLst/>
          </a:prstGeom>
          <a:noFill/>
        </p:spPr>
        <p:txBody>
          <a:bodyPr wrap="none" rtlCol="0">
            <a:spAutoFit/>
          </a:bodyPr>
          <a:lstStyle/>
          <a:p>
            <a:pPr algn="ctr"/>
            <a:r>
              <a:rPr lang="en-US" altLang="zh-CN" sz="2500" dirty="0"/>
              <a:t>sheep</a:t>
            </a:r>
            <a:endParaRPr lang="zh-CN" altLang="en-US" sz="2500" b="1" kern="100" dirty="0">
              <a:solidFill>
                <a:srgbClr val="FF0000"/>
              </a:solidFill>
              <a:cs typeface="Times New Roman" panose="02020603050405020304" pitchFamily="18" charset="0"/>
            </a:endParaRPr>
          </a:p>
        </p:txBody>
      </p:sp>
      <p:sp>
        <p:nvSpPr>
          <p:cNvPr id="13" name="文本框 12"/>
          <p:cNvSpPr txBox="1"/>
          <p:nvPr/>
        </p:nvSpPr>
        <p:spPr>
          <a:xfrm>
            <a:off x="9478289" y="4822790"/>
            <a:ext cx="772969" cy="477054"/>
          </a:xfrm>
          <a:prstGeom prst="rect">
            <a:avLst/>
          </a:prstGeom>
          <a:noFill/>
        </p:spPr>
        <p:txBody>
          <a:bodyPr wrap="none" rtlCol="0">
            <a:spAutoFit/>
          </a:bodyPr>
          <a:lstStyle/>
          <a:p>
            <a:pPr algn="ctr"/>
            <a:r>
              <a:rPr lang="en-US" altLang="zh-CN" sz="2500" dirty="0"/>
              <a:t>wolf</a:t>
            </a:r>
            <a:endParaRPr lang="zh-CN" altLang="en-US" sz="25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833089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P spid="8" grpId="0"/>
      <p:bldP spid="9" grpId="0"/>
      <p:bldP spid="10"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阅读故事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判断下列句子正</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indeed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Tortoise and his friends live by the river. One morning, they want to cross the river. Elephant and Giraffe have long legs. They can wade. Monkey has strong arms and Tiger has strong legs. They can jump. Poor old Tortoise has short legs. He can’t wade or jump.</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16824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Elephant says, “You can climb onto my trunk and cross the river with 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you can climb onto my back and cross the river with me,” says Giraffe.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Monkey says, “You can hold onto my hand and jump over the river with 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you can hold onto my foot and jump over the river with me,” says Tiger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poor old Tortoise is scared. His body shakes. He says, “I will fall.”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4572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the friends make a secret plan. Giraffe bends a tall tree with his long neck. Elephant snaps the tree with his strong trunk. Tiger pulls the tree to the river with his strong teeth. Monkey helps with his strong arms.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asks Tortoise. “It’s a bridge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 his friends. “Who is it for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asks shy old Tortoise. “It’s for our best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298460" y="1069828"/>
            <a:ext cx="10693290" cy="3747674"/>
          </a:xfrm>
          <a:prstGeom prst="rect">
            <a:avLst/>
          </a:prstGeom>
        </p:spPr>
      </p:pic>
      <p:sp>
        <p:nvSpPr>
          <p:cNvPr id="2" name="内容占位符 1"/>
          <p:cNvSpPr>
            <a:spLocks noGrp="1"/>
          </p:cNvSpPr>
          <p:nvPr>
            <p:ph idx="1"/>
          </p:nvPr>
        </p:nvSpPr>
        <p:spPr>
          <a:xfrm>
            <a:off x="360854" y="915934"/>
            <a:ext cx="11485848" cy="397031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wade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跋涉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蹚</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水或淤泥等</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onto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ɒ</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之上</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害怕的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trunk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ŋk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象鼻</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shake /</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摇晃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secret plan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一个秘密计划</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bend /bend/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折断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snap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snæp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bridge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ʒ</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345708" y="973830"/>
            <a:ext cx="1886704" cy="654970"/>
          </a:xfrm>
          <a:prstGeom prst="rect">
            <a:avLst/>
          </a:prstGeom>
        </p:spPr>
      </p:pic>
    </p:spTree>
    <p:extLst>
      <p:ext uri="{BB962C8B-B14F-4D97-AF65-F5344CB8AC3E}">
        <p14:creationId xmlns:p14="http://schemas.microsoft.com/office/powerpoint/2010/main" val="17701299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Giraffe can cross the river because he has long legs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Tortoise climbs onto Elephant’s trunk and crosses the river with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1340768"/>
            <a:ext cx="10657184"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由文中可知，长颈鹿因为长着长长的腿，能够蹚水而过，故填</a:t>
            </a:r>
            <a:r>
              <a:rPr lang="en-US" altLang="zh-CN" dirty="0">
                <a:cs typeface="Times New Roman" panose="02020603050405020304" pitchFamily="18" charset="0"/>
              </a:rPr>
              <a:t>T</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内容占位符 1"/>
          <p:cNvSpPr txBox="1">
            <a:spLocks/>
          </p:cNvSpPr>
          <p:nvPr/>
        </p:nvSpPr>
        <p:spPr bwMode="auto">
          <a:xfrm>
            <a:off x="389482" y="3204430"/>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文中大象建议陆龟爬到它的鼻子上，但是陆龟说</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will fall</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我会掉下去的。</a:t>
            </a:r>
            <a:r>
              <a:rPr lang="zh-CN" altLang="zh-CN" b="1" dirty="0">
                <a:solidFill>
                  <a:srgbClr val="FF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，说明陆龟没有爬到象鼻上过河，故填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940049" y="836712"/>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203670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2558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275</Words>
  <Application>Microsoft Office PowerPoint</Application>
  <PresentationFormat>自定义</PresentationFormat>
  <Paragraphs>80</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IPAPANNEW</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339</cp:revision>
  <dcterms:created xsi:type="dcterms:W3CDTF">2020-11-06T05:24:00Z</dcterms:created>
  <dcterms:modified xsi:type="dcterms:W3CDTF">2025-05-27T02:09:56Z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